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63" r:id="rId2"/>
    <p:sldId id="421" r:id="rId3"/>
    <p:sldId id="420" r:id="rId4"/>
    <p:sldId id="261" r:id="rId5"/>
    <p:sldId id="295" r:id="rId6"/>
    <p:sldId id="294" r:id="rId7"/>
    <p:sldId id="296" r:id="rId8"/>
    <p:sldId id="422" r:id="rId9"/>
    <p:sldId id="423" r:id="rId10"/>
    <p:sldId id="425" r:id="rId11"/>
    <p:sldId id="297" r:id="rId12"/>
    <p:sldId id="293" r:id="rId13"/>
    <p:sldId id="260" r:id="rId14"/>
    <p:sldId id="265" r:id="rId15"/>
    <p:sldId id="264" r:id="rId16"/>
    <p:sldId id="267" r:id="rId17"/>
    <p:sldId id="266" r:id="rId18"/>
    <p:sldId id="285" r:id="rId19"/>
    <p:sldId id="286" r:id="rId20"/>
    <p:sldId id="281" r:id="rId21"/>
    <p:sldId id="287" r:id="rId22"/>
    <p:sldId id="274" r:id="rId23"/>
    <p:sldId id="278" r:id="rId24"/>
    <p:sldId id="270" r:id="rId25"/>
    <p:sldId id="269" r:id="rId26"/>
    <p:sldId id="271" r:id="rId27"/>
    <p:sldId id="272" r:id="rId28"/>
    <p:sldId id="282" r:id="rId29"/>
    <p:sldId id="291" r:id="rId30"/>
    <p:sldId id="283" r:id="rId31"/>
    <p:sldId id="280" r:id="rId32"/>
    <p:sldId id="290" r:id="rId33"/>
    <p:sldId id="417" r:id="rId34"/>
    <p:sldId id="419" r:id="rId35"/>
    <p:sldId id="354" r:id="rId36"/>
    <p:sldId id="418" r:id="rId37"/>
    <p:sldId id="302" r:id="rId38"/>
    <p:sldId id="416" r:id="rId39"/>
    <p:sldId id="257" r:id="rId40"/>
    <p:sldId id="424" r:id="rId41"/>
    <p:sldId id="28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87"/>
    <a:srgbClr val="FB5490"/>
    <a:srgbClr val="FEBC0F"/>
    <a:srgbClr val="FE7E07"/>
    <a:srgbClr val="11BDF0"/>
    <a:srgbClr val="FEBF0F"/>
    <a:srgbClr val="FE7A05"/>
    <a:srgbClr val="31BEAF"/>
    <a:srgbClr val="FD5590"/>
    <a:srgbClr val="F9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1858" autoAdjust="0"/>
  </p:normalViewPr>
  <p:slideViewPr>
    <p:cSldViewPr snapToGrid="0">
      <p:cViewPr varScale="1">
        <p:scale>
          <a:sx n="156" d="100"/>
          <a:sy n="156" d="100"/>
        </p:scale>
        <p:origin x="456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European Framework of Reference for Languages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language proficiency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8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s/7a58b7fed967affd57931e5edad8c1f4/72fed635456b/edit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science.raphael.poss.name/programming-levels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Advanced Julia 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73E2-04F2-4BA1-8171-9F38922B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part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F33C0-2462-4AB4-876A-19DE9B1D6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mentimeter.com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8830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3F84AE-C23C-4C97-BC3A-704EADC13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393" y="1985298"/>
            <a:ext cx="9749214" cy="218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79F4EF-962F-4B24-B621-74149999BDCA}"/>
              </a:ext>
            </a:extLst>
          </p:cNvPr>
          <p:cNvSpPr txBox="1"/>
          <p:nvPr/>
        </p:nvSpPr>
        <p:spPr>
          <a:xfrm>
            <a:off x="7575608" y="0"/>
            <a:ext cx="461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https://science.raphael.poss.name/programming-levels.html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90BB1-B967-482F-963E-AA83D995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09" y="5067093"/>
            <a:ext cx="9637381" cy="31789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A58E4F-3937-47EB-8A41-507E072E1803}"/>
              </a:ext>
            </a:extLst>
          </p:cNvPr>
          <p:cNvGrpSpPr/>
          <p:nvPr/>
        </p:nvGrpSpPr>
        <p:grpSpPr>
          <a:xfrm>
            <a:off x="2344574" y="4411684"/>
            <a:ext cx="4857610" cy="665018"/>
            <a:chOff x="2344574" y="4411684"/>
            <a:chExt cx="4857610" cy="665018"/>
          </a:xfrm>
        </p:grpSpPr>
        <p:sp>
          <p:nvSpPr>
            <p:cNvPr id="12" name="Arrow: Striped Right 11">
              <a:extLst>
                <a:ext uri="{FF2B5EF4-FFF2-40B4-BE49-F238E27FC236}">
                  <a16:creationId xmlns:a16="http://schemas.microsoft.com/office/drawing/2014/main" id="{B33428C4-EAC1-4BCF-80FB-AED560D04D8E}"/>
                </a:ext>
              </a:extLst>
            </p:cNvPr>
            <p:cNvSpPr/>
            <p:nvPr/>
          </p:nvSpPr>
          <p:spPr>
            <a:xfrm>
              <a:off x="3996046" y="4411684"/>
              <a:ext cx="1509439" cy="665018"/>
            </a:xfrm>
            <a:prstGeom prst="stripedRightArrow">
              <a:avLst/>
            </a:prstGeom>
            <a:solidFill>
              <a:srgbClr val="FB5490"/>
            </a:solidFill>
            <a:ln>
              <a:solidFill>
                <a:srgbClr val="E0428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Workshop</a:t>
              </a:r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DA275-4023-4306-B231-B247FF0C5D1A}"/>
                </a:ext>
              </a:extLst>
            </p:cNvPr>
            <p:cNvSpPr txBox="1"/>
            <p:nvPr/>
          </p:nvSpPr>
          <p:spPr>
            <a:xfrm>
              <a:off x="2344574" y="4481522"/>
              <a:ext cx="1333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A1 level</a:t>
              </a:r>
              <a:endParaRPr lang="LID4096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D2C457-492D-4779-A3BB-17D650C351B6}"/>
                </a:ext>
              </a:extLst>
            </p:cNvPr>
            <p:cNvSpPr txBox="1"/>
            <p:nvPr/>
          </p:nvSpPr>
          <p:spPr>
            <a:xfrm>
              <a:off x="5881438" y="4476291"/>
              <a:ext cx="1320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B1 level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583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“Schedule”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721194"/>
              </p:ext>
            </p:extLst>
          </p:nvPr>
        </p:nvGraphicFramePr>
        <p:xfrm>
          <a:off x="1172832" y="1981798"/>
          <a:ext cx="9846336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6495284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276471014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Julia Gotchas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Computing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Hackathon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MiniWorkshops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 + Quantum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Distributed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 Learning Physics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Tips&amp;Tricks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Ecosystem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0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34E7E-2A3B-4FF4-A9CB-55CBEE8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6" y="1179578"/>
            <a:ext cx="7569564" cy="465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5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More than 3 Million downloads, 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47252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559736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371626" y="4844475"/>
            <a:ext cx="2670181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James H. Wilkinson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 Numerical Software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1058" y="4844474"/>
            <a:ext cx="2185636" cy="807901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Babbage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Fellow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8380" y="4844474"/>
            <a:ext cx="1833340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Forbes 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30 under 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CA9EE7-4F69-2043-BA90-091461B0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6" r="29096" b="467"/>
          <a:stretch/>
        </p:blipFill>
        <p:spPr>
          <a:xfrm>
            <a:off x="1571244" y="484001"/>
            <a:ext cx="2270946" cy="244137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Google Shape;116;p15">
            <a:extLst>
              <a:ext uri="{FF2B5EF4-FFF2-40B4-BE49-F238E27FC236}">
                <a16:creationId xmlns:a16="http://schemas.microsoft.com/office/drawing/2014/main" id="{2FDC10D0-B43E-DE41-8C49-A9B88FACD3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7" r="6210" b="1133"/>
          <a:stretch/>
        </p:blipFill>
        <p:spPr>
          <a:xfrm>
            <a:off x="4899577" y="484001"/>
            <a:ext cx="2270946" cy="243920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ECE34B-5902-F149-89D1-43C6C04E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40" y="484001"/>
            <a:ext cx="2245092" cy="243920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56B12-2942-484E-80A0-0E6906947837}"/>
              </a:ext>
            </a:extLst>
          </p:cNvPr>
          <p:cNvSpPr txBox="1"/>
          <p:nvPr/>
        </p:nvSpPr>
        <p:spPr>
          <a:xfrm>
            <a:off x="8061212" y="3387130"/>
            <a:ext cx="2005329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Prof. Alan Edelman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58E20-10D8-EE46-830A-036772710714}"/>
              </a:ext>
            </a:extLst>
          </p:cNvPr>
          <p:cNvSpPr txBox="1"/>
          <p:nvPr/>
        </p:nvSpPr>
        <p:spPr>
          <a:xfrm>
            <a:off x="5117334" y="3387131"/>
            <a:ext cx="1833340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Keno Fischer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4F585-D70C-0448-81CA-46AC6B2B95E1}"/>
              </a:ext>
            </a:extLst>
          </p:cNvPr>
          <p:cNvSpPr txBox="1"/>
          <p:nvPr/>
        </p:nvSpPr>
        <p:spPr>
          <a:xfrm>
            <a:off x="1371625" y="3140910"/>
            <a:ext cx="2670181" cy="130034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Stefan </a:t>
            </a:r>
            <a:r>
              <a:rPr lang="en-US" sz="1600" dirty="0" err="1">
                <a:ea typeface="Roboto Slab" pitchFamily="2" charset="0"/>
                <a:cs typeface="NotoSans-Regular"/>
              </a:rPr>
              <a:t>Karpinski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Viral B. Shah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Jeff </a:t>
            </a:r>
            <a:r>
              <a:rPr lang="en-US" sz="1600" dirty="0" err="1">
                <a:ea typeface="Roboto Slab" pitchFamily="2" charset="0"/>
                <a:cs typeface="NotoSans-Regular"/>
              </a:rPr>
              <a:t>Bezanson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778523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  <p:pic>
        <p:nvPicPr>
          <p:cNvPr id="15" name="Picture 2" descr="Pizza PNG Images Transparent Free Download | PNGMart.com">
            <a:extLst>
              <a:ext uri="{FF2B5EF4-FFF2-40B4-BE49-F238E27FC236}">
                <a16:creationId xmlns:a16="http://schemas.microsoft.com/office/drawing/2014/main" id="{7A0CD634-4178-48A9-9715-F6204D76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73" y="1805279"/>
            <a:ext cx="3985996" cy="2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Let’s dive right in!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12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64783" y="2093811"/>
            <a:ext cx="166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084081"/>
              </p:ext>
            </p:extLst>
          </p:nvPr>
        </p:nvGraphicFramePr>
        <p:xfrm>
          <a:off x="1143000" y="3034677"/>
          <a:ext cx="9906000" cy="182880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--project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install_dependencies.jl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166101" y="2093811"/>
            <a:ext cx="1859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 REPL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70688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using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Pkg</a:t>
                      </a:r>
                      <a:r>
                        <a:rPr lang="en-US" sz="2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Pkg.GitTools.clone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"http://tiny.cc/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cd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include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install_dependencies.jl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800" dirty="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 might take a while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7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97774" y="2093811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034677"/>
          <a:ext cx="10515600" cy="17983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Download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Unzip the file.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the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Jupyter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notebook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execute the cells.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7D2DCD7-8C3C-4E9D-8B93-A6646E1CB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52EAEB-C4C3-42C6-8008-4C8ECEBA9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799</Words>
  <Application>Microsoft Office PowerPoint</Application>
  <PresentationFormat>Widescreen</PresentationFormat>
  <Paragraphs>242</Paragraphs>
  <Slides>41</Slides>
  <Notes>9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Courier</vt:lpstr>
      <vt:lpstr>Inconsolata</vt:lpstr>
      <vt:lpstr>Tamil MN</vt:lpstr>
      <vt:lpstr>Office Theme</vt:lpstr>
      <vt:lpstr>PowerPoint Presentation</vt:lpstr>
      <vt:lpstr>PowerPoint Presentation</vt:lpstr>
      <vt:lpstr>Workshop “Schedule”</vt:lpstr>
      <vt:lpstr>PowerPoint Presentation</vt:lpstr>
      <vt:lpstr>Workshop materials</vt:lpstr>
      <vt:lpstr>Workshop materials</vt:lpstr>
      <vt:lpstr>Workshop materials</vt:lpstr>
      <vt:lpstr>PowerPoint Presentation</vt:lpstr>
      <vt:lpstr>PowerPoint Presentation</vt:lpstr>
      <vt:lpstr>Interactive part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Best in class packages</vt:lpstr>
      <vt:lpstr>PowerPoint Presentation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83</cp:revision>
  <dcterms:created xsi:type="dcterms:W3CDTF">2019-07-10T15:35:39Z</dcterms:created>
  <dcterms:modified xsi:type="dcterms:W3CDTF">2019-09-29T17:22:33Z</dcterms:modified>
</cp:coreProperties>
</file>